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 bookmarkIdSeed="2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69" r:id="rId9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3626" autoAdjust="0"/>
    <p:restoredTop sz="77087" autoAdjust="0"/>
  </p:normalViewPr>
  <p:slideViewPr>
    <p:cSldViewPr snapToGrid="0">
      <p:cViewPr>
        <p:scale>
          <a:sx n="78" d="100"/>
          <a:sy n="78" d="100"/>
        </p:scale>
        <p:origin x="804" y="276"/>
      </p:cViewPr>
      <p:guideLst>
        <p:guide orient="horz" pos="3368"/>
        <p:guide pos="476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6b4128d4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6b4128d4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1: 0-6m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2:7-15m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3:16-30m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4:31-91m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5:92-305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6: &gt;305m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b-NO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err="1" smtClean="0"/>
              <a:t>Warhead</a:t>
            </a:r>
            <a:r>
              <a:rPr lang="nb-NO" dirty="0" smtClean="0"/>
              <a:t>: 500Ibs,</a:t>
            </a:r>
            <a:r>
              <a:rPr lang="nb-NO" baseline="0" dirty="0" smtClean="0"/>
              <a:t> 1000Ibs, 2000Ibs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err="1" smtClean="0"/>
              <a:t>Guidance</a:t>
            </a:r>
            <a:r>
              <a:rPr lang="nb-NO" baseline="0" dirty="0" smtClean="0"/>
              <a:t>: N/A, </a:t>
            </a:r>
            <a:r>
              <a:rPr lang="nb-NO" baseline="0" dirty="0" err="1" smtClean="0"/>
              <a:t>Laserguided</a:t>
            </a:r>
            <a:r>
              <a:rPr lang="nb-NO" baseline="0" dirty="0" smtClean="0"/>
              <a:t>, INS/GPS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CDE</a:t>
            </a:r>
            <a:r>
              <a:rPr lang="nb-NO" baseline="0" dirty="0" smtClean="0"/>
              <a:t> 1: No </a:t>
            </a:r>
            <a:r>
              <a:rPr lang="nb-NO" baseline="0" dirty="0" err="1" smtClean="0"/>
              <a:t>restriction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2: </a:t>
            </a:r>
            <a:r>
              <a:rPr lang="nb-NO" baseline="0" dirty="0" err="1" smtClean="0"/>
              <a:t>Unitary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warhead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only</a:t>
            </a:r>
            <a:r>
              <a:rPr lang="nb-NO" baseline="0" dirty="0" smtClean="0"/>
              <a:t> (</a:t>
            </a:r>
            <a:r>
              <a:rPr lang="nb-NO" baseline="0" dirty="0" err="1" smtClean="0"/>
              <a:t>no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cluster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munition</a:t>
            </a:r>
            <a:r>
              <a:rPr lang="nb-NO" baseline="0" dirty="0" smtClean="0"/>
              <a:t>), and FAH </a:t>
            </a:r>
            <a:r>
              <a:rPr lang="nb-NO" baseline="0" dirty="0" err="1" smtClean="0"/>
              <a:t>restrictions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minimize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collateral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damage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3: PGM, </a:t>
            </a:r>
            <a:r>
              <a:rPr lang="nb-NO" baseline="0" dirty="0" err="1" smtClean="0"/>
              <a:t>unitary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4: </a:t>
            </a:r>
            <a:r>
              <a:rPr lang="nb-NO" baseline="0" dirty="0" err="1" smtClean="0"/>
              <a:t>Weaponeering</a:t>
            </a:r>
            <a:r>
              <a:rPr lang="nb-NO" baseline="0" dirty="0" smtClean="0"/>
              <a:t> (</a:t>
            </a:r>
            <a:r>
              <a:rPr lang="nb-NO" baseline="0" dirty="0" err="1" smtClean="0"/>
              <a:t>Fuze</a:t>
            </a:r>
            <a:r>
              <a:rPr lang="nb-NO" baseline="0" dirty="0" smtClean="0"/>
              <a:t> setting, FAH, smallest </a:t>
            </a:r>
            <a:r>
              <a:rPr lang="nb-NO" baseline="0" dirty="0" err="1" smtClean="0"/>
              <a:t>possible</a:t>
            </a:r>
            <a:r>
              <a:rPr lang="nb-NO" baseline="0" dirty="0" smtClean="0"/>
              <a:t> bomb)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5: CJTF-HQ </a:t>
            </a:r>
            <a:r>
              <a:rPr lang="nb-NO" baseline="0" dirty="0" err="1" smtClean="0"/>
              <a:t>approval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needed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b-NO" baseline="0" dirty="0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nb-NO" dirty="0" smtClean="0"/>
              <a:t>Location </a:t>
            </a:r>
            <a:r>
              <a:rPr lang="nb-NO" dirty="0" err="1" smtClean="0"/>
              <a:t>Example</a:t>
            </a:r>
            <a:r>
              <a:rPr lang="nb-NO" dirty="0" smtClean="0"/>
              <a:t>: </a:t>
            </a:r>
            <a:r>
              <a:rPr lang="en-US" dirty="0" smtClean="0"/>
              <a:t>247˚/ 680ft</a:t>
            </a:r>
            <a:r>
              <a:rPr lang="en-US" baseline="0" dirty="0" smtClean="0"/>
              <a:t> from DPI D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4000" dirty="0" smtClean="0"/>
              <a:t>SRNTGT080</a:t>
            </a: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 dirty="0" smtClean="0"/>
              <a:t>Railway Distribution Node, SRN</a:t>
            </a:r>
            <a:endParaRPr sz="400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 smtClean="0">
                <a:solidFill>
                  <a:srgbClr val="FF0000"/>
                </a:solidFill>
              </a:rPr>
              <a:t> </a:t>
            </a:r>
            <a:r>
              <a:rPr lang="fr" b="1" dirty="0">
                <a:solidFill>
                  <a:srgbClr val="FF0000"/>
                </a:solidFill>
              </a:rPr>
              <a:t>REL TO </a:t>
            </a:r>
            <a:r>
              <a:rPr lang="fr" b="1" dirty="0" smtClean="0">
                <a:solidFill>
                  <a:srgbClr val="FF0000"/>
                </a:solidFill>
              </a:rPr>
              <a:t>CJTF-23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OPAC CLASSIFIED</a:t>
            </a:r>
          </a:p>
          <a:p>
            <a:pPr lvl="0" algn="ctr"/>
            <a:r>
              <a:rPr lang="en-US" b="1" dirty="0" smtClean="0">
                <a:solidFill>
                  <a:srgbClr val="FF0000"/>
                </a:solidFill>
              </a:rPr>
              <a:t> REL TO CJTF-23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b="12815"/>
          <a:stretch>
            <a:fillRect/>
          </a:stretch>
        </p:blipFill>
        <p:spPr bwMode="auto">
          <a:xfrm>
            <a:off x="0" y="1913727"/>
            <a:ext cx="15119350" cy="8778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62" name="Google Shape;62;p14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fr" sz="2000" b="1" dirty="0" smtClean="0"/>
                        <a:t>, 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OPERATIONS </a:t>
                      </a:r>
                      <a:r>
                        <a:rPr lang="fr" sz="2000" b="1" dirty="0" smtClean="0"/>
                        <a:t>GRAPHIC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BE: </a:t>
                      </a:r>
                      <a:r>
                        <a:rPr lang="fr" sz="1500" b="1" dirty="0" smtClean="0"/>
                        <a:t>SRNTGT080  CATCODE</a:t>
                      </a:r>
                      <a:r>
                        <a:rPr lang="fr" sz="1500" b="1" dirty="0"/>
                        <a:t>: </a:t>
                      </a:r>
                      <a:r>
                        <a:rPr lang="fr" sz="1500" b="1" dirty="0" smtClean="0"/>
                        <a:t>10</a:t>
                      </a: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MIDB GEO: </a:t>
                      </a:r>
                      <a:r>
                        <a:rPr lang="pt-BR" sz="1500" b="1" dirty="0" smtClean="0"/>
                        <a:t>N 68 08.373 E 033 18.662</a:t>
                      </a: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3" name="Google Shape;63;p14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sp>
        <p:nvSpPr>
          <p:cNvPr id="64" name="Google Shape;64;p14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</a:p>
        </p:txBody>
      </p:sp>
      <p:sp>
        <p:nvSpPr>
          <p:cNvPr id="67" name="Google Shape;67;p14"/>
          <p:cNvSpPr txBox="1"/>
          <p:nvPr/>
        </p:nvSpPr>
        <p:spPr>
          <a:xfrm>
            <a:off x="6071768" y="4150793"/>
            <a:ext cx="3072231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b-NO" b="1" dirty="0" smtClean="0">
                <a:solidFill>
                  <a:schemeClr val="dk1"/>
                </a:solidFill>
              </a:rPr>
              <a:t>RAILWAY DISTRIBUTION NODE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 dirty="0" smtClean="0">
                <a:solidFill>
                  <a:schemeClr val="dk1"/>
                </a:solidFill>
              </a:rPr>
              <a:t>SRNTGT080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stCxn id="67" idx="2"/>
          </p:cNvCxnSpPr>
          <p:nvPr/>
        </p:nvCxnSpPr>
        <p:spPr>
          <a:xfrm rot="16200000" flipH="1">
            <a:off x="7649150" y="4611727"/>
            <a:ext cx="1455300" cy="1537832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8855760" y="5810545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2" name="Rektangel 11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cxnSp>
        <p:nvCxnSpPr>
          <p:cNvPr id="16" name="Google Shape;65;p14"/>
          <p:cNvCxnSpPr/>
          <p:nvPr/>
        </p:nvCxnSpPr>
        <p:spPr>
          <a:xfrm rot="10800000">
            <a:off x="15909206" y="1772528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" name="Google Shape;66;p14"/>
          <p:cNvSpPr txBox="1"/>
          <p:nvPr/>
        </p:nvSpPr>
        <p:spPr>
          <a:xfrm>
            <a:off x="15926606" y="2362464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 dirty="0">
                <a:solidFill>
                  <a:schemeClr val="bg1"/>
                </a:solidFill>
              </a:rPr>
              <a:t>N</a:t>
            </a:r>
            <a:endParaRPr sz="3000" b="1">
              <a:solidFill>
                <a:schemeClr val="bg1"/>
              </a:solidFill>
            </a:endParaRPr>
          </a:p>
        </p:txBody>
      </p:sp>
      <p:sp>
        <p:nvSpPr>
          <p:cNvPr id="18" name="Rektangel 17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42">
            <a:extLst>
              <a:ext uri="{FF2B5EF4-FFF2-40B4-BE49-F238E27FC236}">
                <a16:creationId xmlns="" xmlns:a16="http://schemas.microsoft.com/office/drawing/2014/main" id="{831731AD-B5C4-7443-CC7B-3DC2F0F19C83}"/>
              </a:ext>
            </a:extLst>
          </p:cNvPr>
          <p:cNvGrpSpPr/>
          <p:nvPr/>
        </p:nvGrpSpPr>
        <p:grpSpPr>
          <a:xfrm>
            <a:off x="14429767" y="2063858"/>
            <a:ext cx="459337" cy="550388"/>
            <a:chOff x="15526400" y="3343535"/>
            <a:chExt cx="1172983" cy="1324523"/>
          </a:xfrm>
        </p:grpSpPr>
        <p:sp>
          <p:nvSpPr>
            <p:cNvPr id="24" name="Freeform: Shape 43">
              <a:extLst>
                <a:ext uri="{FF2B5EF4-FFF2-40B4-BE49-F238E27FC236}">
                  <a16:creationId xmlns="" xmlns:a16="http://schemas.microsoft.com/office/drawing/2014/main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Google Shape;66;p14">
              <a:extLst>
                <a:ext uri="{FF2B5EF4-FFF2-40B4-BE49-F238E27FC236}">
                  <a16:creationId xmlns="" xmlns:a16="http://schemas.microsoft.com/office/drawing/2014/main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Google Shape;75;p15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fr" sz="2000" b="1" dirty="0" smtClean="0"/>
                        <a:t>, 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FACILITY OUTLINE </a:t>
                      </a:r>
                      <a:r>
                        <a:rPr lang="fr" sz="2000" b="1" dirty="0" smtClean="0"/>
                        <a:t>GRAPHIC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719" r="2115"/>
          <a:stretch>
            <a:fillRect/>
          </a:stretch>
        </p:blipFill>
        <p:spPr bwMode="auto">
          <a:xfrm>
            <a:off x="0" y="1896533"/>
            <a:ext cx="15119350" cy="8795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9" name="Google Shape;79;p15"/>
          <p:cNvSpPr/>
          <p:nvPr/>
        </p:nvSpPr>
        <p:spPr>
          <a:xfrm>
            <a:off x="7436614" y="5665350"/>
            <a:ext cx="1000400" cy="3426250"/>
          </a:xfrm>
          <a:custGeom>
            <a:avLst/>
            <a:gdLst>
              <a:gd name="connsiteX0" fmla="*/ 1386 w 181495"/>
              <a:gd name="connsiteY0" fmla="*/ 29972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2079 w 181495"/>
              <a:gd name="connsiteY6" fmla="*/ 29972 h 123490"/>
              <a:gd name="connsiteX0" fmla="*/ 1386 w 181495"/>
              <a:gd name="connsiteY0" fmla="*/ 29972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81495"/>
              <a:gd name="connsiteY0" fmla="*/ 6265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81495"/>
              <a:gd name="connsiteY0" fmla="*/ 6265 h 123490"/>
              <a:gd name="connsiteX1" fmla="*/ 96613 w 181495"/>
              <a:gd name="connsiteY1" fmla="*/ 0 h 123490"/>
              <a:gd name="connsiteX2" fmla="*/ 106222 w 181495"/>
              <a:gd name="connsiteY2" fmla="*/ 56053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27969"/>
              <a:gd name="connsiteY0" fmla="*/ 6265 h 134594"/>
              <a:gd name="connsiteX1" fmla="*/ 96613 w 127969"/>
              <a:gd name="connsiteY1" fmla="*/ 0 h 134594"/>
              <a:gd name="connsiteX2" fmla="*/ 106222 w 127969"/>
              <a:gd name="connsiteY2" fmla="*/ 56053 h 134594"/>
              <a:gd name="connsiteX3" fmla="*/ 127969 w 127969"/>
              <a:gd name="connsiteY3" fmla="*/ 134594 h 134594"/>
              <a:gd name="connsiteX4" fmla="*/ 63731 w 127969"/>
              <a:gd name="connsiteY4" fmla="*/ 123490 h 134594"/>
              <a:gd name="connsiteX5" fmla="*/ 0 w 127969"/>
              <a:gd name="connsiteY5" fmla="*/ 59067 h 134594"/>
              <a:gd name="connsiteX6" fmla="*/ 74215 w 127969"/>
              <a:gd name="connsiteY6" fmla="*/ 34036 h 134594"/>
              <a:gd name="connsiteX0" fmla="*/ 80973 w 127969"/>
              <a:gd name="connsiteY0" fmla="*/ 6265 h 137050"/>
              <a:gd name="connsiteX1" fmla="*/ 96613 w 127969"/>
              <a:gd name="connsiteY1" fmla="*/ 0 h 137050"/>
              <a:gd name="connsiteX2" fmla="*/ 106222 w 127969"/>
              <a:gd name="connsiteY2" fmla="*/ 56053 h 137050"/>
              <a:gd name="connsiteX3" fmla="*/ 127969 w 127969"/>
              <a:gd name="connsiteY3" fmla="*/ 134594 h 137050"/>
              <a:gd name="connsiteX4" fmla="*/ 116365 w 127969"/>
              <a:gd name="connsiteY4" fmla="*/ 137050 h 137050"/>
              <a:gd name="connsiteX5" fmla="*/ 0 w 127969"/>
              <a:gd name="connsiteY5" fmla="*/ 59067 h 137050"/>
              <a:gd name="connsiteX6" fmla="*/ 74215 w 127969"/>
              <a:gd name="connsiteY6" fmla="*/ 34036 h 137050"/>
              <a:gd name="connsiteX0" fmla="*/ 6758 w 53754"/>
              <a:gd name="connsiteY0" fmla="*/ 6265 h 137050"/>
              <a:gd name="connsiteX1" fmla="*/ 22398 w 53754"/>
              <a:gd name="connsiteY1" fmla="*/ 0 h 137050"/>
              <a:gd name="connsiteX2" fmla="*/ 32007 w 53754"/>
              <a:gd name="connsiteY2" fmla="*/ 56053 h 137050"/>
              <a:gd name="connsiteX3" fmla="*/ 53754 w 53754"/>
              <a:gd name="connsiteY3" fmla="*/ 134594 h 137050"/>
              <a:gd name="connsiteX4" fmla="*/ 42150 w 53754"/>
              <a:gd name="connsiteY4" fmla="*/ 137050 h 137050"/>
              <a:gd name="connsiteX5" fmla="*/ 14103 w 53754"/>
              <a:gd name="connsiteY5" fmla="*/ 13213 h 137050"/>
              <a:gd name="connsiteX6" fmla="*/ 0 w 53754"/>
              <a:gd name="connsiteY6" fmla="*/ 34036 h 137050"/>
              <a:gd name="connsiteX0" fmla="*/ 11932 w 53754"/>
              <a:gd name="connsiteY0" fmla="*/ 2518 h 137050"/>
              <a:gd name="connsiteX1" fmla="*/ 22398 w 53754"/>
              <a:gd name="connsiteY1" fmla="*/ 0 h 137050"/>
              <a:gd name="connsiteX2" fmla="*/ 32007 w 53754"/>
              <a:gd name="connsiteY2" fmla="*/ 56053 h 137050"/>
              <a:gd name="connsiteX3" fmla="*/ 53754 w 53754"/>
              <a:gd name="connsiteY3" fmla="*/ 134594 h 137050"/>
              <a:gd name="connsiteX4" fmla="*/ 42150 w 53754"/>
              <a:gd name="connsiteY4" fmla="*/ 137050 h 137050"/>
              <a:gd name="connsiteX5" fmla="*/ 14103 w 53754"/>
              <a:gd name="connsiteY5" fmla="*/ 13213 h 137050"/>
              <a:gd name="connsiteX6" fmla="*/ 0 w 53754"/>
              <a:gd name="connsiteY6" fmla="*/ 34036 h 137050"/>
              <a:gd name="connsiteX0" fmla="*/ 335 w 42157"/>
              <a:gd name="connsiteY0" fmla="*/ 2518 h 137050"/>
              <a:gd name="connsiteX1" fmla="*/ 10801 w 42157"/>
              <a:gd name="connsiteY1" fmla="*/ 0 h 137050"/>
              <a:gd name="connsiteX2" fmla="*/ 20410 w 42157"/>
              <a:gd name="connsiteY2" fmla="*/ 56053 h 137050"/>
              <a:gd name="connsiteX3" fmla="*/ 42157 w 42157"/>
              <a:gd name="connsiteY3" fmla="*/ 134594 h 137050"/>
              <a:gd name="connsiteX4" fmla="*/ 30553 w 42157"/>
              <a:gd name="connsiteY4" fmla="*/ 137050 h 137050"/>
              <a:gd name="connsiteX5" fmla="*/ 2506 w 42157"/>
              <a:gd name="connsiteY5" fmla="*/ 13213 h 137050"/>
              <a:gd name="connsiteX6" fmla="*/ 0 w 42157"/>
              <a:gd name="connsiteY6" fmla="*/ 2634 h 137050"/>
              <a:gd name="connsiteX0" fmla="*/ 335 w 42157"/>
              <a:gd name="connsiteY0" fmla="*/ 2518 h 137050"/>
              <a:gd name="connsiteX1" fmla="*/ 8482 w 42157"/>
              <a:gd name="connsiteY1" fmla="*/ 0 h 137050"/>
              <a:gd name="connsiteX2" fmla="*/ 20410 w 42157"/>
              <a:gd name="connsiteY2" fmla="*/ 56053 h 137050"/>
              <a:gd name="connsiteX3" fmla="*/ 42157 w 42157"/>
              <a:gd name="connsiteY3" fmla="*/ 134594 h 137050"/>
              <a:gd name="connsiteX4" fmla="*/ 30553 w 42157"/>
              <a:gd name="connsiteY4" fmla="*/ 137050 h 137050"/>
              <a:gd name="connsiteX5" fmla="*/ 2506 w 42157"/>
              <a:gd name="connsiteY5" fmla="*/ 13213 h 137050"/>
              <a:gd name="connsiteX6" fmla="*/ 0 w 42157"/>
              <a:gd name="connsiteY6" fmla="*/ 2634 h 137050"/>
              <a:gd name="connsiteX0" fmla="*/ 335 w 40016"/>
              <a:gd name="connsiteY0" fmla="*/ 2518 h 137050"/>
              <a:gd name="connsiteX1" fmla="*/ 8482 w 40016"/>
              <a:gd name="connsiteY1" fmla="*/ 0 h 137050"/>
              <a:gd name="connsiteX2" fmla="*/ 20410 w 40016"/>
              <a:gd name="connsiteY2" fmla="*/ 56053 h 137050"/>
              <a:gd name="connsiteX3" fmla="*/ 40016 w 40016"/>
              <a:gd name="connsiteY3" fmla="*/ 134594 h 137050"/>
              <a:gd name="connsiteX4" fmla="*/ 30553 w 40016"/>
              <a:gd name="connsiteY4" fmla="*/ 137050 h 137050"/>
              <a:gd name="connsiteX5" fmla="*/ 2506 w 40016"/>
              <a:gd name="connsiteY5" fmla="*/ 13213 h 137050"/>
              <a:gd name="connsiteX6" fmla="*/ 0 w 40016"/>
              <a:gd name="connsiteY6" fmla="*/ 2634 h 13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16" h="137050" extrusionOk="0">
                <a:moveTo>
                  <a:pt x="335" y="2518"/>
                </a:moveTo>
                <a:lnTo>
                  <a:pt x="8482" y="0"/>
                </a:lnTo>
                <a:lnTo>
                  <a:pt x="20410" y="56053"/>
                </a:lnTo>
                <a:lnTo>
                  <a:pt x="40016" y="134594"/>
                </a:lnTo>
                <a:lnTo>
                  <a:pt x="30553" y="137050"/>
                </a:lnTo>
                <a:lnTo>
                  <a:pt x="2506" y="13213"/>
                </a:lnTo>
                <a:lnTo>
                  <a:pt x="0" y="2634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Google Shape;80;p15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81" name="Google Shape;81;p15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12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cxnSp>
        <p:nvCxnSpPr>
          <p:cNvPr id="13" name="Google Shape;65;p14"/>
          <p:cNvCxnSpPr/>
          <p:nvPr/>
        </p:nvCxnSpPr>
        <p:spPr>
          <a:xfrm rot="10800000">
            <a:off x="15909206" y="1772528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" name="Google Shape;66;p14"/>
          <p:cNvSpPr txBox="1"/>
          <p:nvPr/>
        </p:nvSpPr>
        <p:spPr>
          <a:xfrm>
            <a:off x="15926606" y="2362464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 dirty="0">
                <a:solidFill>
                  <a:schemeClr val="bg1"/>
                </a:solidFill>
              </a:rPr>
              <a:t>N</a:t>
            </a:r>
            <a:endParaRPr sz="3000" b="1">
              <a:solidFill>
                <a:schemeClr val="bg1"/>
              </a:solidFill>
            </a:endParaRPr>
          </a:p>
        </p:txBody>
      </p:sp>
      <p:sp>
        <p:nvSpPr>
          <p:cNvPr id="15" name="Rektangel 14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ktangel 15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42">
            <a:extLst>
              <a:ext uri="{FF2B5EF4-FFF2-40B4-BE49-F238E27FC236}">
                <a16:creationId xmlns="" xmlns:a16="http://schemas.microsoft.com/office/drawing/2014/main" id="{831731AD-B5C4-7443-CC7B-3DC2F0F19C83}"/>
              </a:ext>
            </a:extLst>
          </p:cNvPr>
          <p:cNvGrpSpPr/>
          <p:nvPr/>
        </p:nvGrpSpPr>
        <p:grpSpPr>
          <a:xfrm>
            <a:off x="14429767" y="2063858"/>
            <a:ext cx="459337" cy="550388"/>
            <a:chOff x="15526400" y="3343535"/>
            <a:chExt cx="1172983" cy="1324523"/>
          </a:xfrm>
        </p:grpSpPr>
        <p:sp>
          <p:nvSpPr>
            <p:cNvPr id="18" name="Freeform: Shape 43">
              <a:extLst>
                <a:ext uri="{FF2B5EF4-FFF2-40B4-BE49-F238E27FC236}">
                  <a16:creationId xmlns="" xmlns:a16="http://schemas.microsoft.com/office/drawing/2014/main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Google Shape;66;p14">
              <a:extLst>
                <a:ext uri="{FF2B5EF4-FFF2-40B4-BE49-F238E27FC236}">
                  <a16:creationId xmlns="" xmlns:a16="http://schemas.microsoft.com/office/drawing/2014/main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0" name="Google Shape;67;p14"/>
          <p:cNvSpPr txBox="1"/>
          <p:nvPr/>
        </p:nvSpPr>
        <p:spPr>
          <a:xfrm>
            <a:off x="8363864" y="4760393"/>
            <a:ext cx="3072231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b-NO" b="1" dirty="0" smtClean="0">
                <a:solidFill>
                  <a:schemeClr val="dk1"/>
                </a:solidFill>
              </a:rPr>
              <a:t>RAILWAY DISTRIBUTION NODE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 dirty="0" smtClean="0">
                <a:solidFill>
                  <a:schemeClr val="dk1"/>
                </a:solidFill>
              </a:rPr>
              <a:t>SRNTGT080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21" name="Google Shape;68;p14"/>
          <p:cNvCxnSpPr>
            <a:stCxn id="20" idx="2"/>
            <a:endCxn id="79" idx="2"/>
          </p:cNvCxnSpPr>
          <p:nvPr/>
        </p:nvCxnSpPr>
        <p:spPr>
          <a:xfrm rot="5400000">
            <a:off x="8021381" y="5188076"/>
            <a:ext cx="1804082" cy="1953116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6" name="Google Shape;156;p20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fr" sz="2000" b="1" dirty="0" smtClean="0"/>
                        <a:t>, 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DESIRED POINT OF IMPACT GRAPHIC 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897" r="5301" b="10431"/>
          <a:stretch>
            <a:fillRect/>
          </a:stretch>
        </p:blipFill>
        <p:spPr bwMode="auto">
          <a:xfrm>
            <a:off x="0" y="1901371"/>
            <a:ext cx="15119350" cy="8790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60" name="Google Shape;160;p20"/>
          <p:cNvGrpSpPr/>
          <p:nvPr/>
        </p:nvGrpSpPr>
        <p:grpSpPr>
          <a:xfrm>
            <a:off x="5410814" y="3437207"/>
            <a:ext cx="1801231" cy="284100"/>
            <a:chOff x="3945100" y="6965375"/>
            <a:chExt cx="1788000" cy="284100"/>
          </a:xfrm>
        </p:grpSpPr>
        <p:sp>
          <p:nvSpPr>
            <p:cNvPr id="161" name="Google Shape;161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A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62" name="Google Shape;162;p20"/>
            <p:cNvCxnSpPr/>
            <p:nvPr/>
          </p:nvCxnSpPr>
          <p:spPr>
            <a:xfrm>
              <a:off x="4837600" y="7107425"/>
              <a:ext cx="895500" cy="33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3" name="Google Shape;163;p20"/>
          <p:cNvGrpSpPr/>
          <p:nvPr/>
        </p:nvGrpSpPr>
        <p:grpSpPr>
          <a:xfrm>
            <a:off x="6139073" y="8178224"/>
            <a:ext cx="1801231" cy="284100"/>
            <a:chOff x="3945100" y="6965375"/>
            <a:chExt cx="1788000" cy="284100"/>
          </a:xfrm>
        </p:grpSpPr>
        <p:sp>
          <p:nvSpPr>
            <p:cNvPr id="164" name="Google Shape;164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B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65" name="Google Shape;165;p20"/>
            <p:cNvCxnSpPr/>
            <p:nvPr/>
          </p:nvCxnSpPr>
          <p:spPr>
            <a:xfrm>
              <a:off x="4837600" y="7107425"/>
              <a:ext cx="895500" cy="33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9" name="Google Shape;169;p20"/>
          <p:cNvSpPr txBox="1"/>
          <p:nvPr/>
        </p:nvSpPr>
        <p:spPr>
          <a:xfrm>
            <a:off x="10124270" y="9062254"/>
            <a:ext cx="2540100" cy="7859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SRNTGT080B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RAILROAD SWITCH</a:t>
            </a:r>
            <a:endParaRPr sz="1000" b="1"/>
          </a:p>
          <a:p>
            <a:pPr lvl="0"/>
            <a:r>
              <a:rPr lang="pt-BR" sz="1000" b="1" dirty="0" smtClean="0"/>
              <a:t>N 68 07.823 E 033 18.751 </a:t>
            </a:r>
          </a:p>
          <a:p>
            <a:pPr lvl="0"/>
            <a:r>
              <a:rPr lang="fr" sz="1000" b="1" dirty="0" smtClean="0"/>
              <a:t>DPI </a:t>
            </a:r>
            <a:r>
              <a:rPr lang="fr" sz="1000" b="1" dirty="0"/>
              <a:t>MSL: </a:t>
            </a:r>
            <a:r>
              <a:rPr lang="fr" sz="1000" b="1" dirty="0" smtClean="0"/>
              <a:t>513 </a:t>
            </a:r>
            <a:r>
              <a:rPr lang="fr" sz="1000" b="1" dirty="0"/>
              <a:t>FT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71" name="Google Shape;171;p20"/>
          <p:cNvSpPr txBox="1"/>
          <p:nvPr/>
        </p:nvSpPr>
        <p:spPr>
          <a:xfrm>
            <a:off x="9022429" y="2280599"/>
            <a:ext cx="2540100" cy="79567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SRNTGT080A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RAILROAD SWITCH</a:t>
            </a:r>
            <a:endParaRPr sz="1000" b="1"/>
          </a:p>
          <a:p>
            <a:pPr lvl="0"/>
            <a:r>
              <a:rPr lang="pt-BR" sz="1000" b="1" dirty="0" smtClean="0"/>
              <a:t>N 68 08.821 E 033 18.647 </a:t>
            </a:r>
          </a:p>
          <a:p>
            <a:pPr lvl="0"/>
            <a:r>
              <a:rPr lang="fr" sz="1000" b="1" dirty="0" smtClean="0"/>
              <a:t>DPI </a:t>
            </a:r>
            <a:r>
              <a:rPr lang="fr" sz="1000" b="1" dirty="0"/>
              <a:t>MSL: </a:t>
            </a:r>
            <a:r>
              <a:rPr lang="fr" sz="1000" b="1" dirty="0" smtClean="0"/>
              <a:t>487 </a:t>
            </a:r>
            <a:r>
              <a:rPr lang="fr" sz="1000" b="1" dirty="0"/>
              <a:t>FT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72" name="Google Shape;172;p20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173" name="Google Shape;173;p20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24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cxnSp>
        <p:nvCxnSpPr>
          <p:cNvPr id="25" name="Google Shape;65;p14"/>
          <p:cNvCxnSpPr/>
          <p:nvPr/>
        </p:nvCxnSpPr>
        <p:spPr>
          <a:xfrm rot="10800000">
            <a:off x="15909206" y="1772528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" name="Google Shape;66;p14"/>
          <p:cNvSpPr txBox="1"/>
          <p:nvPr/>
        </p:nvSpPr>
        <p:spPr>
          <a:xfrm>
            <a:off x="15926606" y="2362464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 dirty="0">
                <a:solidFill>
                  <a:schemeClr val="bg1"/>
                </a:solidFill>
              </a:rPr>
              <a:t>N</a:t>
            </a:r>
            <a:endParaRPr sz="3000" b="1">
              <a:solidFill>
                <a:schemeClr val="bg1"/>
              </a:solidFill>
            </a:endParaRPr>
          </a:p>
        </p:txBody>
      </p:sp>
      <p:sp>
        <p:nvSpPr>
          <p:cNvPr id="27" name="Rektangel 26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ktangel 27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Google Shape;79;p15"/>
          <p:cNvSpPr/>
          <p:nvPr/>
        </p:nvSpPr>
        <p:spPr>
          <a:xfrm rot="232544">
            <a:off x="6806647" y="3455428"/>
            <a:ext cx="1695615" cy="5430038"/>
          </a:xfrm>
          <a:custGeom>
            <a:avLst/>
            <a:gdLst>
              <a:gd name="connsiteX0" fmla="*/ 1386 w 181495"/>
              <a:gd name="connsiteY0" fmla="*/ 29972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2079 w 181495"/>
              <a:gd name="connsiteY6" fmla="*/ 29972 h 123490"/>
              <a:gd name="connsiteX0" fmla="*/ 1386 w 181495"/>
              <a:gd name="connsiteY0" fmla="*/ 29972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81495"/>
              <a:gd name="connsiteY0" fmla="*/ 6265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81495"/>
              <a:gd name="connsiteY0" fmla="*/ 6265 h 123490"/>
              <a:gd name="connsiteX1" fmla="*/ 96613 w 181495"/>
              <a:gd name="connsiteY1" fmla="*/ 0 h 123490"/>
              <a:gd name="connsiteX2" fmla="*/ 106222 w 181495"/>
              <a:gd name="connsiteY2" fmla="*/ 56053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27969"/>
              <a:gd name="connsiteY0" fmla="*/ 6265 h 134594"/>
              <a:gd name="connsiteX1" fmla="*/ 96613 w 127969"/>
              <a:gd name="connsiteY1" fmla="*/ 0 h 134594"/>
              <a:gd name="connsiteX2" fmla="*/ 106222 w 127969"/>
              <a:gd name="connsiteY2" fmla="*/ 56053 h 134594"/>
              <a:gd name="connsiteX3" fmla="*/ 127969 w 127969"/>
              <a:gd name="connsiteY3" fmla="*/ 134594 h 134594"/>
              <a:gd name="connsiteX4" fmla="*/ 63731 w 127969"/>
              <a:gd name="connsiteY4" fmla="*/ 123490 h 134594"/>
              <a:gd name="connsiteX5" fmla="*/ 0 w 127969"/>
              <a:gd name="connsiteY5" fmla="*/ 59067 h 134594"/>
              <a:gd name="connsiteX6" fmla="*/ 74215 w 127969"/>
              <a:gd name="connsiteY6" fmla="*/ 34036 h 134594"/>
              <a:gd name="connsiteX0" fmla="*/ 80973 w 127969"/>
              <a:gd name="connsiteY0" fmla="*/ 6265 h 137050"/>
              <a:gd name="connsiteX1" fmla="*/ 96613 w 127969"/>
              <a:gd name="connsiteY1" fmla="*/ 0 h 137050"/>
              <a:gd name="connsiteX2" fmla="*/ 106222 w 127969"/>
              <a:gd name="connsiteY2" fmla="*/ 56053 h 137050"/>
              <a:gd name="connsiteX3" fmla="*/ 127969 w 127969"/>
              <a:gd name="connsiteY3" fmla="*/ 134594 h 137050"/>
              <a:gd name="connsiteX4" fmla="*/ 116365 w 127969"/>
              <a:gd name="connsiteY4" fmla="*/ 137050 h 137050"/>
              <a:gd name="connsiteX5" fmla="*/ 0 w 127969"/>
              <a:gd name="connsiteY5" fmla="*/ 59067 h 137050"/>
              <a:gd name="connsiteX6" fmla="*/ 74215 w 127969"/>
              <a:gd name="connsiteY6" fmla="*/ 34036 h 137050"/>
              <a:gd name="connsiteX0" fmla="*/ 6758 w 53754"/>
              <a:gd name="connsiteY0" fmla="*/ 6265 h 137050"/>
              <a:gd name="connsiteX1" fmla="*/ 22398 w 53754"/>
              <a:gd name="connsiteY1" fmla="*/ 0 h 137050"/>
              <a:gd name="connsiteX2" fmla="*/ 32007 w 53754"/>
              <a:gd name="connsiteY2" fmla="*/ 56053 h 137050"/>
              <a:gd name="connsiteX3" fmla="*/ 53754 w 53754"/>
              <a:gd name="connsiteY3" fmla="*/ 134594 h 137050"/>
              <a:gd name="connsiteX4" fmla="*/ 42150 w 53754"/>
              <a:gd name="connsiteY4" fmla="*/ 137050 h 137050"/>
              <a:gd name="connsiteX5" fmla="*/ 14103 w 53754"/>
              <a:gd name="connsiteY5" fmla="*/ 13213 h 137050"/>
              <a:gd name="connsiteX6" fmla="*/ 0 w 53754"/>
              <a:gd name="connsiteY6" fmla="*/ 34036 h 137050"/>
              <a:gd name="connsiteX0" fmla="*/ 11932 w 53754"/>
              <a:gd name="connsiteY0" fmla="*/ 2518 h 137050"/>
              <a:gd name="connsiteX1" fmla="*/ 22398 w 53754"/>
              <a:gd name="connsiteY1" fmla="*/ 0 h 137050"/>
              <a:gd name="connsiteX2" fmla="*/ 32007 w 53754"/>
              <a:gd name="connsiteY2" fmla="*/ 56053 h 137050"/>
              <a:gd name="connsiteX3" fmla="*/ 53754 w 53754"/>
              <a:gd name="connsiteY3" fmla="*/ 134594 h 137050"/>
              <a:gd name="connsiteX4" fmla="*/ 42150 w 53754"/>
              <a:gd name="connsiteY4" fmla="*/ 137050 h 137050"/>
              <a:gd name="connsiteX5" fmla="*/ 14103 w 53754"/>
              <a:gd name="connsiteY5" fmla="*/ 13213 h 137050"/>
              <a:gd name="connsiteX6" fmla="*/ 0 w 53754"/>
              <a:gd name="connsiteY6" fmla="*/ 34036 h 137050"/>
              <a:gd name="connsiteX0" fmla="*/ 335 w 42157"/>
              <a:gd name="connsiteY0" fmla="*/ 2518 h 137050"/>
              <a:gd name="connsiteX1" fmla="*/ 10801 w 42157"/>
              <a:gd name="connsiteY1" fmla="*/ 0 h 137050"/>
              <a:gd name="connsiteX2" fmla="*/ 20410 w 42157"/>
              <a:gd name="connsiteY2" fmla="*/ 56053 h 137050"/>
              <a:gd name="connsiteX3" fmla="*/ 42157 w 42157"/>
              <a:gd name="connsiteY3" fmla="*/ 134594 h 137050"/>
              <a:gd name="connsiteX4" fmla="*/ 30553 w 42157"/>
              <a:gd name="connsiteY4" fmla="*/ 137050 h 137050"/>
              <a:gd name="connsiteX5" fmla="*/ 2506 w 42157"/>
              <a:gd name="connsiteY5" fmla="*/ 13213 h 137050"/>
              <a:gd name="connsiteX6" fmla="*/ 0 w 42157"/>
              <a:gd name="connsiteY6" fmla="*/ 2634 h 137050"/>
              <a:gd name="connsiteX0" fmla="*/ 335 w 42157"/>
              <a:gd name="connsiteY0" fmla="*/ 2518 h 137050"/>
              <a:gd name="connsiteX1" fmla="*/ 8482 w 42157"/>
              <a:gd name="connsiteY1" fmla="*/ 0 h 137050"/>
              <a:gd name="connsiteX2" fmla="*/ 20410 w 42157"/>
              <a:gd name="connsiteY2" fmla="*/ 56053 h 137050"/>
              <a:gd name="connsiteX3" fmla="*/ 42157 w 42157"/>
              <a:gd name="connsiteY3" fmla="*/ 134594 h 137050"/>
              <a:gd name="connsiteX4" fmla="*/ 30553 w 42157"/>
              <a:gd name="connsiteY4" fmla="*/ 137050 h 137050"/>
              <a:gd name="connsiteX5" fmla="*/ 2506 w 42157"/>
              <a:gd name="connsiteY5" fmla="*/ 13213 h 137050"/>
              <a:gd name="connsiteX6" fmla="*/ 0 w 42157"/>
              <a:gd name="connsiteY6" fmla="*/ 2634 h 137050"/>
              <a:gd name="connsiteX0" fmla="*/ 335 w 40016"/>
              <a:gd name="connsiteY0" fmla="*/ 2518 h 137050"/>
              <a:gd name="connsiteX1" fmla="*/ 8482 w 40016"/>
              <a:gd name="connsiteY1" fmla="*/ 0 h 137050"/>
              <a:gd name="connsiteX2" fmla="*/ 20410 w 40016"/>
              <a:gd name="connsiteY2" fmla="*/ 56053 h 137050"/>
              <a:gd name="connsiteX3" fmla="*/ 40016 w 40016"/>
              <a:gd name="connsiteY3" fmla="*/ 134594 h 137050"/>
              <a:gd name="connsiteX4" fmla="*/ 30553 w 40016"/>
              <a:gd name="connsiteY4" fmla="*/ 137050 h 137050"/>
              <a:gd name="connsiteX5" fmla="*/ 2506 w 40016"/>
              <a:gd name="connsiteY5" fmla="*/ 13213 h 137050"/>
              <a:gd name="connsiteX6" fmla="*/ 0 w 40016"/>
              <a:gd name="connsiteY6" fmla="*/ 2634 h 13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16" h="137050" extrusionOk="0">
                <a:moveTo>
                  <a:pt x="335" y="2518"/>
                </a:moveTo>
                <a:lnTo>
                  <a:pt x="8482" y="0"/>
                </a:lnTo>
                <a:lnTo>
                  <a:pt x="20410" y="56053"/>
                </a:lnTo>
                <a:lnTo>
                  <a:pt x="40016" y="134594"/>
                </a:lnTo>
                <a:lnTo>
                  <a:pt x="30553" y="137050"/>
                </a:lnTo>
                <a:lnTo>
                  <a:pt x="2506" y="13213"/>
                </a:lnTo>
                <a:lnTo>
                  <a:pt x="0" y="2634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0" name="Group 42">
            <a:extLst>
              <a:ext uri="{FF2B5EF4-FFF2-40B4-BE49-F238E27FC236}">
                <a16:creationId xmlns="" xmlns:a16="http://schemas.microsoft.com/office/drawing/2014/main" id="{831731AD-B5C4-7443-CC7B-3DC2F0F19C83}"/>
              </a:ext>
            </a:extLst>
          </p:cNvPr>
          <p:cNvGrpSpPr/>
          <p:nvPr/>
        </p:nvGrpSpPr>
        <p:grpSpPr>
          <a:xfrm>
            <a:off x="14429767" y="2063858"/>
            <a:ext cx="459337" cy="550388"/>
            <a:chOff x="15526400" y="3343535"/>
            <a:chExt cx="1172983" cy="1324523"/>
          </a:xfrm>
        </p:grpSpPr>
        <p:sp>
          <p:nvSpPr>
            <p:cNvPr id="31" name="Freeform: Shape 43">
              <a:extLst>
                <a:ext uri="{FF2B5EF4-FFF2-40B4-BE49-F238E27FC236}">
                  <a16:creationId xmlns="" xmlns:a16="http://schemas.microsoft.com/office/drawing/2014/main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Google Shape;66;p14">
              <a:extLst>
                <a:ext uri="{FF2B5EF4-FFF2-40B4-BE49-F238E27FC236}">
                  <a16:creationId xmlns="" xmlns:a16="http://schemas.microsoft.com/office/drawing/2014/main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21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nb-NO" sz="2000" b="1" dirty="0" smtClean="0"/>
                        <a:t>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WEAPONEERING OPTIONS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0" name="Google Shape;180;p21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181" name="Google Shape;181;p21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graphicFrame>
        <p:nvGraphicFramePr>
          <p:cNvPr id="182" name="Google Shape;182;p21"/>
          <p:cNvGraphicFramePr/>
          <p:nvPr/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/>
                <a:gridCol w="4072450"/>
                <a:gridCol w="1533375"/>
                <a:gridCol w="1533375"/>
                <a:gridCol w="1533375"/>
                <a:gridCol w="2979300"/>
                <a:gridCol w="1080000"/>
                <a:gridCol w="1080000"/>
              </a:tblGrid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 smtClean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 smtClean="0"/>
                        <a:t>DPI A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RAILROAD</a:t>
                      </a:r>
                      <a:r>
                        <a:rPr lang="nb-NO" baseline="0" dirty="0" smtClean="0"/>
                        <a:t> SWITCH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2000 Ibs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GPS/LASER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CRATERING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60˚-90˚</a:t>
                      </a: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10 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DPI B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RAILROAD SWITCH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500</a:t>
                      </a:r>
                      <a:r>
                        <a:rPr lang="nb-NO" baseline="0" dirty="0" smtClean="0"/>
                        <a:t> Ibs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GPS/LASER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CRATERING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60˚-90˚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10 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9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8" name="Google Shape;188;p22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nb-NO" sz="2000" b="1" dirty="0" smtClean="0"/>
                        <a:t>, 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COLLATERAL DAMAGE ESTIMATION GRAPHIC 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500" b="1" dirty="0" smtClean="0"/>
                        <a:t>DECL ON: 2061-01-01(+50 YEARS)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897" r="5301" b="10431"/>
          <a:stretch>
            <a:fillRect/>
          </a:stretch>
        </p:blipFill>
        <p:spPr bwMode="auto">
          <a:xfrm>
            <a:off x="0" y="1901371"/>
            <a:ext cx="15119350" cy="8790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89" name="Google Shape;189;p22"/>
          <p:cNvGrpSpPr/>
          <p:nvPr/>
        </p:nvGrpSpPr>
        <p:grpSpPr>
          <a:xfrm>
            <a:off x="17340533" y="1742596"/>
            <a:ext cx="519600" cy="1236436"/>
            <a:chOff x="4246325" y="4458364"/>
            <a:chExt cx="519600" cy="1236436"/>
          </a:xfrm>
        </p:grpSpPr>
        <p:cxnSp>
          <p:nvCxnSpPr>
            <p:cNvPr id="190" name="Google Shape;190;p22"/>
            <p:cNvCxnSpPr/>
            <p:nvPr/>
          </p:nvCxnSpPr>
          <p:spPr>
            <a:xfrm rot="10800000">
              <a:off x="4246325" y="4458364"/>
              <a:ext cx="17400" cy="10800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91" name="Google Shape;191;p22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/>
                <a:t>N</a:t>
              </a:r>
              <a:endParaRPr sz="3000" b="1"/>
            </a:p>
          </p:txBody>
        </p:sp>
      </p:grpSp>
      <p:grpSp>
        <p:nvGrpSpPr>
          <p:cNvPr id="192" name="Google Shape;192;p22"/>
          <p:cNvGrpSpPr/>
          <p:nvPr/>
        </p:nvGrpSpPr>
        <p:grpSpPr>
          <a:xfrm>
            <a:off x="5259085" y="2868883"/>
            <a:ext cx="1964906" cy="693302"/>
            <a:chOff x="3945100" y="6965375"/>
            <a:chExt cx="1950472" cy="693302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A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endCxn id="43" idx="1"/>
            </p:cNvCxnSpPr>
            <p:nvPr/>
          </p:nvCxnSpPr>
          <p:spPr>
            <a:xfrm>
              <a:off x="4837600" y="7107425"/>
              <a:ext cx="1057972" cy="551252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5" name="Google Shape;195;p22"/>
          <p:cNvGrpSpPr/>
          <p:nvPr/>
        </p:nvGrpSpPr>
        <p:grpSpPr>
          <a:xfrm>
            <a:off x="2724126" y="4042233"/>
            <a:ext cx="4107804" cy="694564"/>
            <a:chOff x="2077950" y="8285049"/>
            <a:chExt cx="4107804" cy="694564"/>
          </a:xfrm>
        </p:grpSpPr>
        <p:sp>
          <p:nvSpPr>
            <p:cNvPr id="196" name="Google Shape;196;p22"/>
            <p:cNvSpPr txBox="1"/>
            <p:nvPr/>
          </p:nvSpPr>
          <p:spPr>
            <a:xfrm>
              <a:off x="2077950" y="8510150"/>
              <a:ext cx="1746900" cy="46946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fr" sz="1000" b="1" dirty="0" smtClean="0"/>
                <a:t>FUEL TANKS</a:t>
              </a:r>
              <a:endParaRPr sz="1000" b="1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 smtClean="0"/>
                <a:t>890 </a:t>
              </a:r>
              <a:r>
                <a:rPr lang="fr" sz="1000" b="1" dirty="0"/>
                <a:t>FT SW FROM </a:t>
              </a:r>
              <a:r>
                <a:rPr lang="fr" sz="1000" b="1" dirty="0" smtClean="0"/>
                <a:t>DPI A</a:t>
              </a:r>
              <a:endParaRPr sz="1000" b="1"/>
            </a:p>
          </p:txBody>
        </p:sp>
        <p:cxnSp>
          <p:nvCxnSpPr>
            <p:cNvPr id="197" name="Google Shape;197;p22"/>
            <p:cNvCxnSpPr>
              <a:stCxn id="196" idx="3"/>
              <a:endCxn id="198" idx="1"/>
            </p:cNvCxnSpPr>
            <p:nvPr/>
          </p:nvCxnSpPr>
          <p:spPr>
            <a:xfrm flipV="1">
              <a:off x="3824850" y="8501156"/>
              <a:ext cx="2161088" cy="243726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8" name="Google Shape;198;p22"/>
            <p:cNvSpPr/>
            <p:nvPr/>
          </p:nvSpPr>
          <p:spPr>
            <a:xfrm rot="20146180">
              <a:off x="5976731" y="8285049"/>
              <a:ext cx="209023" cy="34643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" b="1" dirty="0" smtClean="0"/>
              <a:t>CDE 2, PGM, UNITARY WARHEAD, FAH 050˚- 100˚</a:t>
            </a:r>
            <a:endParaRPr b="1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206" name="Google Shape;206;p22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30" name="Google Shape;200;p22"/>
          <p:cNvSpPr txBox="1"/>
          <p:nvPr/>
        </p:nvSpPr>
        <p:spPr>
          <a:xfrm>
            <a:off x="8801620" y="2175045"/>
            <a:ext cx="2033921" cy="26209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CER 250M / 820ft</a:t>
            </a:r>
            <a:endParaRPr sz="1000" b="1"/>
          </a:p>
        </p:txBody>
      </p:sp>
      <p:cxnSp>
        <p:nvCxnSpPr>
          <p:cNvPr id="31" name="Google Shape;194;p22"/>
          <p:cNvCxnSpPr>
            <a:stCxn id="30" idx="2"/>
          </p:cNvCxnSpPr>
          <p:nvPr/>
        </p:nvCxnSpPr>
        <p:spPr>
          <a:xfrm rot="5400000">
            <a:off x="8318710" y="2031155"/>
            <a:ext cx="1093884" cy="1905858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6" name="Tabell 35"/>
          <p:cNvGraphicFramePr>
            <a:graphicFrameLocks noGrp="1"/>
          </p:cNvGraphicFramePr>
          <p:nvPr/>
        </p:nvGraphicFramePr>
        <p:xfrm>
          <a:off x="15380413" y="3557998"/>
          <a:ext cx="1972639" cy="2966720"/>
        </p:xfrm>
        <a:graphic>
          <a:graphicData uri="http://schemas.openxmlformats.org/drawingml/2006/table">
            <a:tbl>
              <a:tblPr firstRow="1" bandRow="1">
                <a:tableStyleId>{AE7EAA58-4EDA-4114-B047-75ABB572CC32}</a:tableStyleId>
              </a:tblPr>
              <a:tblGrid>
                <a:gridCol w="858679"/>
                <a:gridCol w="11139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METER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FEET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820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7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40" name="Rektangel 39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uppe 40"/>
          <p:cNvGrpSpPr/>
          <p:nvPr/>
        </p:nvGrpSpPr>
        <p:grpSpPr>
          <a:xfrm>
            <a:off x="6560599" y="2928680"/>
            <a:ext cx="1340674" cy="1282293"/>
            <a:chOff x="6021186" y="4824155"/>
            <a:chExt cx="5955591" cy="5804504"/>
          </a:xfrm>
        </p:grpSpPr>
        <p:sp>
          <p:nvSpPr>
            <p:cNvPr id="42" name="Google Shape;202;p22"/>
            <p:cNvSpPr/>
            <p:nvPr/>
          </p:nvSpPr>
          <p:spPr>
            <a:xfrm>
              <a:off x="6021186" y="4824155"/>
              <a:ext cx="5955591" cy="5804504"/>
            </a:xfrm>
            <a:prstGeom prst="ellipse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Ellipse 42"/>
            <p:cNvSpPr/>
            <p:nvPr/>
          </p:nvSpPr>
          <p:spPr>
            <a:xfrm>
              <a:off x="8957439" y="7681340"/>
              <a:ext cx="73027" cy="715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ktangel 31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uppe 82"/>
          <p:cNvGrpSpPr/>
          <p:nvPr/>
        </p:nvGrpSpPr>
        <p:grpSpPr>
          <a:xfrm>
            <a:off x="7280265" y="7678480"/>
            <a:ext cx="1340674" cy="1282293"/>
            <a:chOff x="6021186" y="4824155"/>
            <a:chExt cx="5955591" cy="5804504"/>
          </a:xfrm>
        </p:grpSpPr>
        <p:sp>
          <p:nvSpPr>
            <p:cNvPr id="84" name="Google Shape;202;p22"/>
            <p:cNvSpPr/>
            <p:nvPr/>
          </p:nvSpPr>
          <p:spPr>
            <a:xfrm>
              <a:off x="6021186" y="4824155"/>
              <a:ext cx="5955591" cy="5804504"/>
            </a:xfrm>
            <a:prstGeom prst="ellipse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Ellipse 84"/>
            <p:cNvSpPr/>
            <p:nvPr/>
          </p:nvSpPr>
          <p:spPr>
            <a:xfrm>
              <a:off x="8957439" y="7681340"/>
              <a:ext cx="73027" cy="715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42">
            <a:extLst>
              <a:ext uri="{FF2B5EF4-FFF2-40B4-BE49-F238E27FC236}">
                <a16:creationId xmlns="" xmlns:a16="http://schemas.microsoft.com/office/drawing/2014/main" id="{831731AD-B5C4-7443-CC7B-3DC2F0F19C83}"/>
              </a:ext>
            </a:extLst>
          </p:cNvPr>
          <p:cNvGrpSpPr/>
          <p:nvPr/>
        </p:nvGrpSpPr>
        <p:grpSpPr>
          <a:xfrm>
            <a:off x="14429767" y="2063858"/>
            <a:ext cx="459337" cy="550388"/>
            <a:chOff x="15526400" y="3343535"/>
            <a:chExt cx="1172983" cy="1324523"/>
          </a:xfrm>
        </p:grpSpPr>
        <p:sp>
          <p:nvSpPr>
            <p:cNvPr id="87" name="Freeform: Shape 43">
              <a:extLst>
                <a:ext uri="{FF2B5EF4-FFF2-40B4-BE49-F238E27FC236}">
                  <a16:creationId xmlns="" xmlns:a16="http://schemas.microsoft.com/office/drawing/2014/main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Google Shape;66;p14">
              <a:extLst>
                <a:ext uri="{FF2B5EF4-FFF2-40B4-BE49-F238E27FC236}">
                  <a16:creationId xmlns="" xmlns:a16="http://schemas.microsoft.com/office/drawing/2014/main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Google Shape;200;p22"/>
          <p:cNvSpPr txBox="1"/>
          <p:nvPr/>
        </p:nvSpPr>
        <p:spPr>
          <a:xfrm>
            <a:off x="9502660" y="6887253"/>
            <a:ext cx="2033921" cy="26209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CER 250M / 820ft</a:t>
            </a:r>
            <a:endParaRPr sz="1000" b="1"/>
          </a:p>
        </p:txBody>
      </p:sp>
      <p:cxnSp>
        <p:nvCxnSpPr>
          <p:cNvPr id="93" name="Google Shape;194;p22"/>
          <p:cNvCxnSpPr>
            <a:stCxn id="92" idx="2"/>
          </p:cNvCxnSpPr>
          <p:nvPr/>
        </p:nvCxnSpPr>
        <p:spPr>
          <a:xfrm rot="5400000">
            <a:off x="9019750" y="6743363"/>
            <a:ext cx="1093884" cy="1905858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Google Shape;212;p23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nb-NO" sz="2000" b="1" dirty="0" smtClean="0"/>
                        <a:t>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COLLATERAL </a:t>
                      </a:r>
                      <a:r>
                        <a:rPr lang="fr" sz="2000" b="1" dirty="0"/>
                        <a:t>DAMAGES ESTIMATION 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13" name="Google Shape;213;p23"/>
          <p:cNvSpPr txBox="1"/>
          <p:nvPr/>
        </p:nvSpPr>
        <p:spPr>
          <a:xfrm>
            <a:off x="0" y="10151253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214" name="Google Shape;214;p23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graphicFrame>
        <p:nvGraphicFramePr>
          <p:cNvPr id="215" name="Google Shape;215;p23"/>
          <p:cNvGraphicFramePr/>
          <p:nvPr/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/>
                <a:gridCol w="2864850"/>
                <a:gridCol w="1228650"/>
                <a:gridCol w="2704075"/>
                <a:gridCol w="2704075"/>
                <a:gridCol w="4521725"/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FUEL TANKS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199˚ / 890ft from DPI A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err="1" smtClean="0"/>
                        <a:t>Can</a:t>
                      </a:r>
                      <a:r>
                        <a:rPr lang="nb-NO" dirty="0" smtClean="0"/>
                        <a:t> </a:t>
                      </a:r>
                      <a:r>
                        <a:rPr lang="nb-NO" dirty="0" err="1" smtClean="0"/>
                        <a:t>cause</a:t>
                      </a:r>
                      <a:r>
                        <a:rPr lang="nb-NO" dirty="0" smtClean="0"/>
                        <a:t> </a:t>
                      </a:r>
                      <a:r>
                        <a:rPr lang="nb-NO" dirty="0" err="1" smtClean="0"/>
                        <a:t>secondary</a:t>
                      </a:r>
                      <a:r>
                        <a:rPr lang="nb-NO" dirty="0" smtClean="0"/>
                        <a:t> </a:t>
                      </a:r>
                      <a:r>
                        <a:rPr lang="nb-NO" dirty="0" err="1" smtClean="0"/>
                        <a:t>exploisions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9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ktangel 10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23005" t="12586" r="12690" b="27114"/>
          <a:stretch>
            <a:fillRect/>
          </a:stretch>
        </p:blipFill>
        <p:spPr bwMode="auto">
          <a:xfrm>
            <a:off x="7936992" y="1889760"/>
            <a:ext cx="7182358" cy="41818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256" name="Google Shape;256;p26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fr" sz="2000" b="1" dirty="0" smtClean="0"/>
                        <a:t>, 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BATTLE DAMAGE ASSESSMENT </a:t>
                      </a:r>
                      <a:r>
                        <a:rPr lang="fr" sz="2000" b="1" dirty="0" smtClean="0"/>
                        <a:t>GRAPHIC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2011-XX-XX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2011-XX-XX</a:t>
                      </a:r>
                      <a:r>
                        <a:rPr lang="nb-NO" sz="1500" b="1" baseline="0" dirty="0" smtClean="0"/>
                        <a:t>  (Or </a:t>
                      </a:r>
                      <a:r>
                        <a:rPr lang="nb-NO" sz="1500" b="1" baseline="0" dirty="0" err="1" smtClean="0"/>
                        <a:t>reference</a:t>
                      </a:r>
                      <a:r>
                        <a:rPr lang="nb-NO" sz="1500" b="1" baseline="0" dirty="0" smtClean="0"/>
                        <a:t> ATO Day)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258" name="Google Shape;258;p26"/>
          <p:cNvGrpSpPr/>
          <p:nvPr/>
        </p:nvGrpSpPr>
        <p:grpSpPr>
          <a:xfrm>
            <a:off x="207725" y="2629564"/>
            <a:ext cx="519600" cy="1236436"/>
            <a:chOff x="4246325" y="4458364"/>
            <a:chExt cx="519600" cy="1236436"/>
          </a:xfrm>
        </p:grpSpPr>
        <p:cxnSp>
          <p:nvCxnSpPr>
            <p:cNvPr id="259" name="Google Shape;259;p26"/>
            <p:cNvCxnSpPr/>
            <p:nvPr/>
          </p:nvCxnSpPr>
          <p:spPr>
            <a:xfrm rot="10800000">
              <a:off x="4246325" y="4458364"/>
              <a:ext cx="17400" cy="10800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60" name="Google Shape;260;p26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/>
                <a:t>N</a:t>
              </a:r>
              <a:endParaRPr sz="3000" b="1"/>
            </a:p>
          </p:txBody>
        </p:sp>
      </p:grp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DPI:SRNTGT080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083157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/>
              <a:t>BDA REMARK: [CLASSIFICATION] [DISSEMINATION]</a:t>
            </a:r>
            <a:r>
              <a:rPr lang="fr" b="1"/>
              <a:t> </a:t>
            </a:r>
            <a:r>
              <a:rPr lang="fr"/>
              <a:t>Assessment: Physical Damage/change, Collateral Damage, Functional Damage/change, Munitions Effectiveness, Reattack Recommendation, Additional/Collateral Effects</a:t>
            </a:r>
            <a:endParaRPr/>
          </a:p>
        </p:txBody>
      </p:sp>
      <p:sp>
        <p:nvSpPr>
          <p:cNvPr id="266" name="Google Shape;266;p26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17" name="Google Shape;213;p23"/>
          <p:cNvSpPr txBox="1"/>
          <p:nvPr/>
        </p:nvSpPr>
        <p:spPr>
          <a:xfrm>
            <a:off x="0" y="10087583"/>
            <a:ext cx="3186600" cy="61395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10241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20" name="Rektangel 19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Google Shape;65;p14"/>
          <p:cNvCxnSpPr/>
          <p:nvPr/>
        </p:nvCxnSpPr>
        <p:spPr>
          <a:xfrm rot="10800000">
            <a:off x="-991782" y="2471171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" name="Google Shape;66;p14"/>
          <p:cNvSpPr txBox="1"/>
          <p:nvPr/>
        </p:nvSpPr>
        <p:spPr>
          <a:xfrm>
            <a:off x="-974382" y="3061107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 dirty="0">
                <a:solidFill>
                  <a:schemeClr val="bg1"/>
                </a:solidFill>
              </a:rPr>
              <a:t>N</a:t>
            </a:r>
            <a:endParaRPr sz="3000" b="1">
              <a:solidFill>
                <a:schemeClr val="bg1"/>
              </a:solidFill>
            </a:endParaRPr>
          </a:p>
        </p:txBody>
      </p:sp>
      <p:sp>
        <p:nvSpPr>
          <p:cNvPr id="23" name="Rektangel 22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42">
            <a:extLst>
              <a:ext uri="{FF2B5EF4-FFF2-40B4-BE49-F238E27FC236}">
                <a16:creationId xmlns="" xmlns:a16="http://schemas.microsoft.com/office/drawing/2014/main" id="{831731AD-B5C4-7443-CC7B-3DC2F0F19C83}"/>
              </a:ext>
            </a:extLst>
          </p:cNvPr>
          <p:cNvGrpSpPr/>
          <p:nvPr/>
        </p:nvGrpSpPr>
        <p:grpSpPr>
          <a:xfrm>
            <a:off x="14490727" y="2002898"/>
            <a:ext cx="459337" cy="550388"/>
            <a:chOff x="15526400" y="3343535"/>
            <a:chExt cx="1172983" cy="1324523"/>
          </a:xfrm>
        </p:grpSpPr>
        <p:sp>
          <p:nvSpPr>
            <p:cNvPr id="25" name="Freeform: Shape 43">
              <a:extLst>
                <a:ext uri="{FF2B5EF4-FFF2-40B4-BE49-F238E27FC236}">
                  <a16:creationId xmlns="" xmlns:a16="http://schemas.microsoft.com/office/drawing/2014/main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="" xmlns:a16="http://schemas.microsoft.com/office/drawing/2014/main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706</Words>
  <PresentationFormat>Egendefinert</PresentationFormat>
  <Paragraphs>218</Paragraphs>
  <Slides>8</Slides>
  <Notes>8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TARGET FOLDER  SRNTGT080  Railway Distribution Node,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SRNTGT080 Railway Distribution Node</dc:title>
  <dc:subject>SRNTGT080 Railway Distribution Node</dc:subject>
  <dc:creator>132nd Virtual Wing;VIS</dc:creator>
  <cp:lastModifiedBy>Frode Nakken</cp:lastModifiedBy>
  <cp:revision>13</cp:revision>
  <dcterms:modified xsi:type="dcterms:W3CDTF">2025-03-18T19:40:02Z</dcterms:modified>
</cp:coreProperties>
</file>